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Instrument Sans Medium" panose="020B0604020202020204" charset="0"/>
      <p:regular r:id="rId13"/>
    </p:embeddedFont>
    <p:embeddedFont>
      <p:font typeface="Open Sans" panose="020B0606030504020204" pitchFamily="34" charset="0"/>
      <p:regular r:id="rId14"/>
      <p:bold r:id="rId15"/>
    </p:embeddedFont>
    <p:embeddedFont>
      <p:font typeface="Open Sans Bold" panose="020B0806030504020204" pitchFamily="34" charset="0"/>
      <p:bold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F1F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48" d="100"/>
          <a:sy n="48" d="100"/>
        </p:scale>
        <p:origin x="972" y="1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49607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656755"/>
            <a:ext cx="7556421" cy="28351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Driver Drowsiness Detection System: Enhancing Road Safety Through Computer Vision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832033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Addressing the danger of driver fatigue with an intelligent, real-time system. Improving safety for truck drivers, taxi services, and night travelers.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6192798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4D4D51"/>
            </a:solidFill>
            <a:prstDash val="solid"/>
          </a:ln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7810" y="6200418"/>
            <a:ext cx="347663" cy="34766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756440" y="6175891"/>
            <a:ext cx="3054548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BFBFBF"/>
                </a:solidFill>
                <a:latin typeface="Open Sans Bold" pitchFamily="34" charset="0"/>
                <a:ea typeface="Open Sans Bold" pitchFamily="34" charset="-122"/>
                <a:cs typeface="Open Sans Bold" pitchFamily="34" charset="-120"/>
              </a:rPr>
              <a:t>by Swastik Sirvastava</a:t>
            </a:r>
            <a:endParaRPr lang="en-US" sz="2200" dirty="0"/>
          </a:p>
        </p:txBody>
      </p:sp>
      <p:sp>
        <p:nvSpPr>
          <p:cNvPr id="8" name="Shape 2">
            <a:extLst>
              <a:ext uri="{FF2B5EF4-FFF2-40B4-BE49-F238E27FC236}">
                <a16:creationId xmlns:a16="http://schemas.microsoft.com/office/drawing/2014/main" id="{4045FFA6-A8E0-48DB-ABCB-1EDB55AED5A5}"/>
              </a:ext>
            </a:extLst>
          </p:cNvPr>
          <p:cNvSpPr/>
          <p:nvPr/>
        </p:nvSpPr>
        <p:spPr>
          <a:xfrm>
            <a:off x="6280190" y="6717388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4D4D51"/>
            </a:solidFill>
            <a:prstDash val="solid"/>
          </a:ln>
        </p:spPr>
      </p:sp>
      <p:pic>
        <p:nvPicPr>
          <p:cNvPr id="9" name="Image 1" descr="preencoded.png">
            <a:extLst>
              <a:ext uri="{FF2B5EF4-FFF2-40B4-BE49-F238E27FC236}">
                <a16:creationId xmlns:a16="http://schemas.microsoft.com/office/drawing/2014/main" id="{5E4B2A46-4065-445C-986E-49273BE66644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287810" y="6725008"/>
            <a:ext cx="347663" cy="347663"/>
          </a:xfrm>
          <a:prstGeom prst="rect">
            <a:avLst/>
          </a:prstGeom>
        </p:spPr>
      </p:pic>
      <p:sp>
        <p:nvSpPr>
          <p:cNvPr id="10" name="Text 3">
            <a:extLst>
              <a:ext uri="{FF2B5EF4-FFF2-40B4-BE49-F238E27FC236}">
                <a16:creationId xmlns:a16="http://schemas.microsoft.com/office/drawing/2014/main" id="{B8203746-BF0D-D4E2-D804-0A3BD876626A}"/>
              </a:ext>
            </a:extLst>
          </p:cNvPr>
          <p:cNvSpPr/>
          <p:nvPr/>
        </p:nvSpPr>
        <p:spPr>
          <a:xfrm>
            <a:off x="6756440" y="6700481"/>
            <a:ext cx="3054548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BFBFBF"/>
                </a:solidFill>
                <a:latin typeface="Open Sans Bold" pitchFamily="34" charset="0"/>
                <a:ea typeface="Open Sans Bold" pitchFamily="34" charset="-122"/>
                <a:cs typeface="Open Sans Bold" pitchFamily="34" charset="-120"/>
              </a:rPr>
              <a:t>by Sarthak Anand</a:t>
            </a:r>
            <a:endParaRPr lang="en-US" sz="22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D1E326-543D-72AD-AC29-80A7351ABD89}"/>
              </a:ext>
            </a:extLst>
          </p:cNvPr>
          <p:cNvSpPr/>
          <p:nvPr/>
        </p:nvSpPr>
        <p:spPr>
          <a:xfrm>
            <a:off x="12867861" y="7407965"/>
            <a:ext cx="1643269" cy="702365"/>
          </a:xfrm>
          <a:prstGeom prst="rect">
            <a:avLst/>
          </a:prstGeom>
          <a:solidFill>
            <a:srgbClr val="1F1F1F"/>
          </a:solidFill>
          <a:ln>
            <a:solidFill>
              <a:srgbClr val="1F1F1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69306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Conclusion: Enhancing Road Safety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45078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E3E3E"/>
          </a:solidFill>
          <a:ln/>
        </p:spPr>
      </p:sp>
      <p:sp>
        <p:nvSpPr>
          <p:cNvPr id="5" name="Text 2"/>
          <p:cNvSpPr/>
          <p:nvPr/>
        </p:nvSpPr>
        <p:spPr>
          <a:xfrm>
            <a:off x="7017306" y="252864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Accident Reduction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017306" y="3019068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Real-time drowsiness detection saves lives on the road.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6280190" y="383559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E3E3E"/>
          </a:solidFill>
          <a:ln/>
        </p:spPr>
      </p:sp>
      <p:sp>
        <p:nvSpPr>
          <p:cNvPr id="8" name="Text 5"/>
          <p:cNvSpPr/>
          <p:nvPr/>
        </p:nvSpPr>
        <p:spPr>
          <a:xfrm>
            <a:off x="7017306" y="391346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Timely Alerts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017306" y="4403884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Provides early warnings to keep drivers alert.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220414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E3E3E"/>
          </a:solidFill>
          <a:ln/>
        </p:spPr>
      </p:sp>
      <p:sp>
        <p:nvSpPr>
          <p:cNvPr id="11" name="Text 8"/>
          <p:cNvSpPr/>
          <p:nvPr/>
        </p:nvSpPr>
        <p:spPr>
          <a:xfrm>
            <a:off x="7017306" y="529828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Scalable System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017306" y="5788700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Flexible for use in various vehicle types and models.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6280190" y="6605230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E3E3E"/>
          </a:solidFill>
          <a:ln/>
        </p:spPr>
      </p:sp>
      <p:sp>
        <p:nvSpPr>
          <p:cNvPr id="14" name="Text 11"/>
          <p:cNvSpPr/>
          <p:nvPr/>
        </p:nvSpPr>
        <p:spPr>
          <a:xfrm>
            <a:off x="7017306" y="668309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Safer Future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017306" y="7173516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Paving the way for smarter, safer road travel worldwide.</a:t>
            </a:r>
            <a:endParaRPr lang="en-US" sz="175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8964F8A-5370-2277-0892-2489EB85693E}"/>
              </a:ext>
            </a:extLst>
          </p:cNvPr>
          <p:cNvSpPr/>
          <p:nvPr/>
        </p:nvSpPr>
        <p:spPr>
          <a:xfrm>
            <a:off x="12867861" y="7407965"/>
            <a:ext cx="1643269" cy="702365"/>
          </a:xfrm>
          <a:prstGeom prst="rect">
            <a:avLst/>
          </a:prstGeom>
          <a:solidFill>
            <a:srgbClr val="1F1F1F"/>
          </a:solidFill>
          <a:ln>
            <a:solidFill>
              <a:srgbClr val="1F1F1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19349" y="576501"/>
            <a:ext cx="7678103" cy="13087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150"/>
              </a:lnSpc>
              <a:buNone/>
            </a:pPr>
            <a:r>
              <a:rPr lang="en-US" sz="410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The Problem: Drowsiness and Road Accidents</a:t>
            </a:r>
            <a:endParaRPr lang="en-US" sz="4100" dirty="0"/>
          </a:p>
        </p:txBody>
      </p:sp>
      <p:sp>
        <p:nvSpPr>
          <p:cNvPr id="4" name="Shape 1"/>
          <p:cNvSpPr/>
          <p:nvPr/>
        </p:nvSpPr>
        <p:spPr>
          <a:xfrm>
            <a:off x="6219349" y="2199323"/>
            <a:ext cx="7678103" cy="1206460"/>
          </a:xfrm>
          <a:prstGeom prst="roundRect">
            <a:avLst>
              <a:gd name="adj" fmla="val 2604"/>
            </a:avLst>
          </a:prstGeom>
          <a:solidFill>
            <a:srgbClr val="3E3E3E"/>
          </a:solidFill>
          <a:ln/>
        </p:spPr>
      </p:sp>
      <p:sp>
        <p:nvSpPr>
          <p:cNvPr id="5" name="Text 2"/>
          <p:cNvSpPr/>
          <p:nvPr/>
        </p:nvSpPr>
        <p:spPr>
          <a:xfrm>
            <a:off x="6428661" y="2408634"/>
            <a:ext cx="2617708" cy="327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Fatal Risk</a:t>
            </a:r>
            <a:endParaRPr lang="en-US" sz="2050" dirty="0"/>
          </a:p>
        </p:txBody>
      </p:sp>
      <p:sp>
        <p:nvSpPr>
          <p:cNvPr id="6" name="Text 3"/>
          <p:cNvSpPr/>
          <p:nvPr/>
        </p:nvSpPr>
        <p:spPr>
          <a:xfrm>
            <a:off x="6428661" y="2861429"/>
            <a:ext cx="7259479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Drowsiness causes 20% of accidents, with 3x higher fatality rates.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6219349" y="3615095"/>
            <a:ext cx="7678103" cy="1206460"/>
          </a:xfrm>
          <a:prstGeom prst="roundRect">
            <a:avLst>
              <a:gd name="adj" fmla="val 2604"/>
            </a:avLst>
          </a:prstGeom>
          <a:solidFill>
            <a:srgbClr val="3E3E3E"/>
          </a:solidFill>
          <a:ln/>
        </p:spPr>
      </p:sp>
      <p:sp>
        <p:nvSpPr>
          <p:cNvPr id="8" name="Text 5"/>
          <p:cNvSpPr/>
          <p:nvPr/>
        </p:nvSpPr>
        <p:spPr>
          <a:xfrm>
            <a:off x="6428661" y="3824407"/>
            <a:ext cx="2617708" cy="327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High-Risk Groups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6428661" y="4277201"/>
            <a:ext cx="7259479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Truck drivers, taxi services, and night travelers most affected.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6219349" y="5030867"/>
            <a:ext cx="7678103" cy="1206460"/>
          </a:xfrm>
          <a:prstGeom prst="roundRect">
            <a:avLst>
              <a:gd name="adj" fmla="val 2604"/>
            </a:avLst>
          </a:prstGeom>
          <a:solidFill>
            <a:srgbClr val="3E3E3E"/>
          </a:solidFill>
          <a:ln/>
        </p:spPr>
      </p:sp>
      <p:sp>
        <p:nvSpPr>
          <p:cNvPr id="11" name="Text 8"/>
          <p:cNvSpPr/>
          <p:nvPr/>
        </p:nvSpPr>
        <p:spPr>
          <a:xfrm>
            <a:off x="6428661" y="5240179"/>
            <a:ext cx="2617708" cy="327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Economic Impact</a:t>
            </a:r>
            <a:endParaRPr lang="en-US" sz="2050" dirty="0"/>
          </a:p>
        </p:txBody>
      </p:sp>
      <p:sp>
        <p:nvSpPr>
          <p:cNvPr id="12" name="Text 9"/>
          <p:cNvSpPr/>
          <p:nvPr/>
        </p:nvSpPr>
        <p:spPr>
          <a:xfrm>
            <a:off x="6428661" y="5692973"/>
            <a:ext cx="7259479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$109 billion annual cost from fatigue-related crashes in the US.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6219349" y="6446639"/>
            <a:ext cx="7678103" cy="1206460"/>
          </a:xfrm>
          <a:prstGeom prst="roundRect">
            <a:avLst>
              <a:gd name="adj" fmla="val 2604"/>
            </a:avLst>
          </a:prstGeom>
          <a:solidFill>
            <a:srgbClr val="3E3E3E"/>
          </a:solidFill>
          <a:ln/>
        </p:spPr>
      </p:sp>
      <p:sp>
        <p:nvSpPr>
          <p:cNvPr id="14" name="Text 11"/>
          <p:cNvSpPr/>
          <p:nvPr/>
        </p:nvSpPr>
        <p:spPr>
          <a:xfrm>
            <a:off x="6428661" y="6655951"/>
            <a:ext cx="2617708" cy="327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Crash Frequency</a:t>
            </a:r>
            <a:endParaRPr lang="en-US" sz="2050" dirty="0"/>
          </a:p>
        </p:txBody>
      </p:sp>
      <p:sp>
        <p:nvSpPr>
          <p:cNvPr id="15" name="Text 12"/>
          <p:cNvSpPr/>
          <p:nvPr/>
        </p:nvSpPr>
        <p:spPr>
          <a:xfrm>
            <a:off x="6428661" y="7108746"/>
            <a:ext cx="7259479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NTSB reports 100,000 police-reported drowsy driving crashes yearly.</a:t>
            </a:r>
            <a:endParaRPr lang="en-US" sz="16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8A72741-52F1-621C-96FA-3EBA1BE292D3}"/>
              </a:ext>
            </a:extLst>
          </p:cNvPr>
          <p:cNvSpPr/>
          <p:nvPr/>
        </p:nvSpPr>
        <p:spPr>
          <a:xfrm>
            <a:off x="12867861" y="7778710"/>
            <a:ext cx="1643269" cy="331620"/>
          </a:xfrm>
          <a:prstGeom prst="rect">
            <a:avLst/>
          </a:prstGeom>
          <a:solidFill>
            <a:srgbClr val="1F1F1F"/>
          </a:solidFill>
          <a:ln>
            <a:solidFill>
              <a:srgbClr val="1F1F1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2236" y="915591"/>
            <a:ext cx="7659529" cy="132564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200"/>
              </a:lnSpc>
              <a:buNone/>
            </a:pPr>
            <a:r>
              <a:rPr lang="en-US" sz="41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Objectives: A Real-Time Drowsiness Detection System</a:t>
            </a:r>
            <a:endParaRPr lang="en-US" sz="4150" dirty="0"/>
          </a:p>
        </p:txBody>
      </p:sp>
      <p:sp>
        <p:nvSpPr>
          <p:cNvPr id="4" name="Shape 1"/>
          <p:cNvSpPr/>
          <p:nvPr/>
        </p:nvSpPr>
        <p:spPr>
          <a:xfrm>
            <a:off x="742236" y="2559368"/>
            <a:ext cx="477203" cy="477202"/>
          </a:xfrm>
          <a:prstGeom prst="roundRect">
            <a:avLst>
              <a:gd name="adj" fmla="val 6667"/>
            </a:avLst>
          </a:prstGeom>
          <a:solidFill>
            <a:srgbClr val="3E3E3E"/>
          </a:solidFill>
          <a:ln/>
        </p:spPr>
      </p:sp>
      <p:sp>
        <p:nvSpPr>
          <p:cNvPr id="5" name="Text 2"/>
          <p:cNvSpPr/>
          <p:nvPr/>
        </p:nvSpPr>
        <p:spPr>
          <a:xfrm>
            <a:off x="1431488" y="2632234"/>
            <a:ext cx="2855000" cy="3313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Continuous Monitoring</a:t>
            </a:r>
            <a:endParaRPr lang="en-US" sz="2050" dirty="0"/>
          </a:p>
        </p:txBody>
      </p:sp>
      <p:sp>
        <p:nvSpPr>
          <p:cNvPr id="6" name="Text 3"/>
          <p:cNvSpPr/>
          <p:nvPr/>
        </p:nvSpPr>
        <p:spPr>
          <a:xfrm>
            <a:off x="1431488" y="3090743"/>
            <a:ext cx="6970276" cy="3392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Track driver's facial cues non-stop in real-time.</a:t>
            </a:r>
            <a:endParaRPr lang="en-US" sz="1650" dirty="0"/>
          </a:p>
        </p:txBody>
      </p:sp>
      <p:sp>
        <p:nvSpPr>
          <p:cNvPr id="7" name="Shape 4"/>
          <p:cNvSpPr/>
          <p:nvPr/>
        </p:nvSpPr>
        <p:spPr>
          <a:xfrm>
            <a:off x="742236" y="3854053"/>
            <a:ext cx="477203" cy="477202"/>
          </a:xfrm>
          <a:prstGeom prst="roundRect">
            <a:avLst>
              <a:gd name="adj" fmla="val 6667"/>
            </a:avLst>
          </a:prstGeom>
          <a:solidFill>
            <a:srgbClr val="3E3E3E"/>
          </a:solidFill>
          <a:ln/>
        </p:spPr>
      </p:sp>
      <p:sp>
        <p:nvSpPr>
          <p:cNvPr id="8" name="Text 5"/>
          <p:cNvSpPr/>
          <p:nvPr/>
        </p:nvSpPr>
        <p:spPr>
          <a:xfrm>
            <a:off x="1431488" y="3926919"/>
            <a:ext cx="2868454" cy="3313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Early Fatigue Detection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1431488" y="4385429"/>
            <a:ext cx="6970276" cy="3392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Identify prolonged blinks and signs of tiredness early.</a:t>
            </a: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742236" y="5148739"/>
            <a:ext cx="477203" cy="477202"/>
          </a:xfrm>
          <a:prstGeom prst="roundRect">
            <a:avLst>
              <a:gd name="adj" fmla="val 6667"/>
            </a:avLst>
          </a:prstGeom>
          <a:solidFill>
            <a:srgbClr val="3E3E3E"/>
          </a:solidFill>
          <a:ln/>
        </p:spPr>
      </p:sp>
      <p:sp>
        <p:nvSpPr>
          <p:cNvPr id="11" name="Text 8"/>
          <p:cNvSpPr/>
          <p:nvPr/>
        </p:nvSpPr>
        <p:spPr>
          <a:xfrm>
            <a:off x="1431488" y="5221605"/>
            <a:ext cx="2651165" cy="3313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Timely Alerts</a:t>
            </a:r>
            <a:endParaRPr lang="en-US" sz="2050" dirty="0"/>
          </a:p>
        </p:txBody>
      </p:sp>
      <p:sp>
        <p:nvSpPr>
          <p:cNvPr id="12" name="Text 9"/>
          <p:cNvSpPr/>
          <p:nvPr/>
        </p:nvSpPr>
        <p:spPr>
          <a:xfrm>
            <a:off x="1431488" y="5680115"/>
            <a:ext cx="6970276" cy="3392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Warn drivers promptly to prevent accidents.</a:t>
            </a:r>
            <a:endParaRPr lang="en-US" sz="1650" dirty="0"/>
          </a:p>
        </p:txBody>
      </p:sp>
      <p:sp>
        <p:nvSpPr>
          <p:cNvPr id="13" name="Shape 10"/>
          <p:cNvSpPr/>
          <p:nvPr/>
        </p:nvSpPr>
        <p:spPr>
          <a:xfrm>
            <a:off x="742236" y="6443424"/>
            <a:ext cx="477203" cy="477202"/>
          </a:xfrm>
          <a:prstGeom prst="roundRect">
            <a:avLst>
              <a:gd name="adj" fmla="val 6667"/>
            </a:avLst>
          </a:prstGeom>
          <a:solidFill>
            <a:srgbClr val="3E3E3E"/>
          </a:solidFill>
          <a:ln/>
        </p:spPr>
      </p:sp>
      <p:sp>
        <p:nvSpPr>
          <p:cNvPr id="14" name="Text 11"/>
          <p:cNvSpPr/>
          <p:nvPr/>
        </p:nvSpPr>
        <p:spPr>
          <a:xfrm>
            <a:off x="1431488" y="6516291"/>
            <a:ext cx="2651165" cy="3313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Non-Intrusive Design</a:t>
            </a:r>
            <a:endParaRPr lang="en-US" sz="2050" dirty="0"/>
          </a:p>
        </p:txBody>
      </p:sp>
      <p:sp>
        <p:nvSpPr>
          <p:cNvPr id="15" name="Text 12"/>
          <p:cNvSpPr/>
          <p:nvPr/>
        </p:nvSpPr>
        <p:spPr>
          <a:xfrm>
            <a:off x="1431488" y="6974800"/>
            <a:ext cx="6970276" cy="3392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Seamlessly integrates without disturbing the driver.</a:t>
            </a:r>
            <a:endParaRPr lang="en-US" sz="16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86733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Computer Vision Techniques: How the System Works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471267"/>
            <a:ext cx="2845594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Facial Landmark Detection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406741"/>
            <a:ext cx="284559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Uses OpenCV and Dlib to locate facial key points.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4200406" y="3471267"/>
            <a:ext cx="2845594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Eye Aspect Ratio (EAR)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4200406" y="4406741"/>
            <a:ext cx="284559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Measures eye closure to detect blink duration.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607022" y="347126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PERCLOS Metric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607022" y="4052411"/>
            <a:ext cx="284559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Calculates eyelid closure percentage over time for drowsiness.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11013638" y="3471267"/>
            <a:ext cx="2845594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Head Pose Estimation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11013638" y="4406741"/>
            <a:ext cx="284559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Detects head nods and tilts indicating fatigue.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93790" y="568535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Blink Rate Analysis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793790" y="637984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Monitors blink frequency to assess tiredness levels.</a:t>
            </a:r>
            <a:endParaRPr lang="en-US" sz="175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1B28C4D-9F46-E1D4-3E87-0F48E6B0FFBA}"/>
              </a:ext>
            </a:extLst>
          </p:cNvPr>
          <p:cNvSpPr/>
          <p:nvPr/>
        </p:nvSpPr>
        <p:spPr>
          <a:xfrm>
            <a:off x="12867861" y="7407965"/>
            <a:ext cx="1643269" cy="702365"/>
          </a:xfrm>
          <a:prstGeom prst="rect">
            <a:avLst/>
          </a:prstGeom>
          <a:solidFill>
            <a:srgbClr val="1F1F1F"/>
          </a:solidFill>
          <a:ln>
            <a:solidFill>
              <a:srgbClr val="1F1F1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65746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Key Metrics for Drowsiness Detection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415183"/>
            <a:ext cx="7556421" cy="5156835"/>
          </a:xfrm>
          <a:prstGeom prst="roundRect">
            <a:avLst>
              <a:gd name="adj" fmla="val 660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287810" y="2422803"/>
            <a:ext cx="7540347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6515457" y="2566511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Metric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9032438" y="2566511"/>
            <a:ext cx="205192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Threshold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11545610" y="2566511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Description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6287810" y="3073122"/>
            <a:ext cx="7540347" cy="173902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7"/>
          <p:cNvSpPr/>
          <p:nvPr/>
        </p:nvSpPr>
        <p:spPr>
          <a:xfrm>
            <a:off x="6515457" y="3216831"/>
            <a:ext cx="205573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Eye Aspect Ratio (EAR)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9032438" y="3216831"/>
            <a:ext cx="205192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0.25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11545610" y="3216831"/>
            <a:ext cx="2055733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Below this indicates eye closure signaling drowsiness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6287810" y="4812149"/>
            <a:ext cx="7540347" cy="137612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4" name="Text 11"/>
          <p:cNvSpPr/>
          <p:nvPr/>
        </p:nvSpPr>
        <p:spPr>
          <a:xfrm>
            <a:off x="6515457" y="4955858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PERCLOS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9032438" y="4955858"/>
            <a:ext cx="205192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0.35 (over 5 sec)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11545610" y="4955858"/>
            <a:ext cx="205573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Amount of eyelid closure over pupil triggering alerts</a:t>
            </a:r>
            <a:endParaRPr lang="en-US" sz="1750" dirty="0"/>
          </a:p>
        </p:txBody>
      </p:sp>
      <p:sp>
        <p:nvSpPr>
          <p:cNvPr id="17" name="Shape 14"/>
          <p:cNvSpPr/>
          <p:nvPr/>
        </p:nvSpPr>
        <p:spPr>
          <a:xfrm>
            <a:off x="6287810" y="6188273"/>
            <a:ext cx="7540347" cy="137612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8" name="Text 15"/>
          <p:cNvSpPr/>
          <p:nvPr/>
        </p:nvSpPr>
        <p:spPr>
          <a:xfrm>
            <a:off x="6515457" y="6331982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Head Pose Angle</a:t>
            </a:r>
            <a:endParaRPr lang="en-US" sz="1750" dirty="0"/>
          </a:p>
        </p:txBody>
      </p:sp>
      <p:sp>
        <p:nvSpPr>
          <p:cNvPr id="19" name="Text 16"/>
          <p:cNvSpPr/>
          <p:nvPr/>
        </p:nvSpPr>
        <p:spPr>
          <a:xfrm>
            <a:off x="9032438" y="6331982"/>
            <a:ext cx="205192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30°</a:t>
            </a:r>
            <a:endParaRPr lang="en-US" sz="1750" dirty="0"/>
          </a:p>
        </p:txBody>
      </p:sp>
      <p:sp>
        <p:nvSpPr>
          <p:cNvPr id="20" name="Text 17"/>
          <p:cNvSpPr/>
          <p:nvPr/>
        </p:nvSpPr>
        <p:spPr>
          <a:xfrm>
            <a:off x="11545610" y="6331982"/>
            <a:ext cx="205573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Nodding or tilt angle indicating fatigue</a:t>
            </a:r>
            <a:endParaRPr lang="en-US" sz="175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A050D37-09BE-C706-657F-3A6BA5BAE80B}"/>
              </a:ext>
            </a:extLst>
          </p:cNvPr>
          <p:cNvSpPr/>
          <p:nvPr/>
        </p:nvSpPr>
        <p:spPr>
          <a:xfrm>
            <a:off x="12867861" y="7715724"/>
            <a:ext cx="1643269" cy="394605"/>
          </a:xfrm>
          <a:prstGeom prst="rect">
            <a:avLst/>
          </a:prstGeom>
          <a:solidFill>
            <a:srgbClr val="1F1F1F"/>
          </a:solidFill>
          <a:ln>
            <a:solidFill>
              <a:srgbClr val="1F1F1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31181"/>
            <a:ext cx="1012340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System Architecture and Components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99358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E3E3E"/>
          </a:solidFill>
          <a:ln/>
        </p:spPr>
      </p:sp>
      <p:sp>
        <p:nvSpPr>
          <p:cNvPr id="4" name="Text 2"/>
          <p:cNvSpPr/>
          <p:nvPr/>
        </p:nvSpPr>
        <p:spPr>
          <a:xfrm>
            <a:off x="1530906" y="307145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Camera Module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530906" y="3561874"/>
            <a:ext cx="342149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Captures driver's face continuously in real-time.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5235893" y="299358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E3E3E"/>
          </a:solidFill>
          <a:ln/>
        </p:spPr>
      </p:sp>
      <p:sp>
        <p:nvSpPr>
          <p:cNvPr id="7" name="Text 5"/>
          <p:cNvSpPr/>
          <p:nvPr/>
        </p:nvSpPr>
        <p:spPr>
          <a:xfrm>
            <a:off x="5973008" y="307145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Processing Unit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5973008" y="3561874"/>
            <a:ext cx="342149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Runs computer vision algorithms to analyze facial cues.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9677995" y="299358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E3E3E"/>
          </a:solidFill>
          <a:ln/>
        </p:spPr>
      </p:sp>
      <p:sp>
        <p:nvSpPr>
          <p:cNvPr id="10" name="Text 8"/>
          <p:cNvSpPr/>
          <p:nvPr/>
        </p:nvSpPr>
        <p:spPr>
          <a:xfrm>
            <a:off x="10415111" y="307145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Alert System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10415111" y="3561874"/>
            <a:ext cx="342149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Delivers audio and visual warnings to the driver.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793790" y="5104209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E3E3E"/>
          </a:solidFill>
          <a:ln/>
        </p:spPr>
      </p:sp>
      <p:sp>
        <p:nvSpPr>
          <p:cNvPr id="13" name="Text 11"/>
          <p:cNvSpPr/>
          <p:nvPr/>
        </p:nvSpPr>
        <p:spPr>
          <a:xfrm>
            <a:off x="1530906" y="518207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Power Supply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1530906" y="5672495"/>
            <a:ext cx="56426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Powered by vehicle’s 12V power source for integration.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7457003" y="5104209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E3E3E"/>
          </a:solidFill>
          <a:ln/>
        </p:spPr>
      </p:sp>
      <p:sp>
        <p:nvSpPr>
          <p:cNvPr id="16" name="Text 14"/>
          <p:cNvSpPr/>
          <p:nvPr/>
        </p:nvSpPr>
        <p:spPr>
          <a:xfrm>
            <a:off x="8194119" y="518207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ADAS Integration</a:t>
            </a:r>
            <a:endParaRPr lang="en-US" sz="2200" dirty="0"/>
          </a:p>
        </p:txBody>
      </p:sp>
      <p:sp>
        <p:nvSpPr>
          <p:cNvPr id="17" name="Text 15"/>
          <p:cNvSpPr/>
          <p:nvPr/>
        </p:nvSpPr>
        <p:spPr>
          <a:xfrm>
            <a:off x="8194119" y="5672495"/>
            <a:ext cx="56426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Optional link with advanced driver-assistance systems.</a:t>
            </a:r>
            <a:endParaRPr lang="en-US" sz="175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C5FDFDF-0AD8-A32D-0DD6-13E64AB5E255}"/>
              </a:ext>
            </a:extLst>
          </p:cNvPr>
          <p:cNvSpPr/>
          <p:nvPr/>
        </p:nvSpPr>
        <p:spPr>
          <a:xfrm>
            <a:off x="12867861" y="7407965"/>
            <a:ext cx="1643269" cy="702365"/>
          </a:xfrm>
          <a:prstGeom prst="rect">
            <a:avLst/>
          </a:prstGeom>
          <a:solidFill>
            <a:srgbClr val="1F1F1F"/>
          </a:solidFill>
          <a:ln>
            <a:solidFill>
              <a:srgbClr val="1F1F1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07594"/>
            <a:ext cx="992838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Real-Time Performance and Accuracy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2313861" y="308979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Accuracy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580209"/>
            <a:ext cx="435530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92% success in detecting drowsiness under various conditions.</a:t>
            </a:r>
            <a:endParaRPr lang="en-US" sz="17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9258" y="2870002"/>
            <a:ext cx="3651885" cy="3651885"/>
          </a:xfrm>
          <a:prstGeom prst="rect">
            <a:avLst/>
          </a:prstGeom>
        </p:spPr>
      </p:pic>
      <p:sp>
        <p:nvSpPr>
          <p:cNvPr id="6" name="Shape 3"/>
          <p:cNvSpPr/>
          <p:nvPr/>
        </p:nvSpPr>
        <p:spPr>
          <a:xfrm>
            <a:off x="5788938" y="3169682"/>
            <a:ext cx="566976" cy="566976"/>
          </a:xfrm>
          <a:prstGeom prst="roundRect">
            <a:avLst>
              <a:gd name="adj" fmla="val 1611154"/>
            </a:avLst>
          </a:prstGeom>
          <a:solidFill>
            <a:srgbClr val="3E3E3E"/>
          </a:solidFill>
          <a:ln/>
        </p:spPr>
      </p:sp>
      <p:sp>
        <p:nvSpPr>
          <p:cNvPr id="7" name="Text 4"/>
          <p:cNvSpPr/>
          <p:nvPr/>
        </p:nvSpPr>
        <p:spPr>
          <a:xfrm>
            <a:off x="5944791" y="3293626"/>
            <a:ext cx="255151" cy="318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0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1</a:t>
            </a:r>
            <a:endParaRPr lang="en-US" sz="2000" dirty="0"/>
          </a:p>
        </p:txBody>
      </p:sp>
      <p:sp>
        <p:nvSpPr>
          <p:cNvPr id="8" name="Text 5"/>
          <p:cNvSpPr/>
          <p:nvPr/>
        </p:nvSpPr>
        <p:spPr>
          <a:xfrm>
            <a:off x="9481304" y="308979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Speed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9481304" y="3580209"/>
            <a:ext cx="435530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Processes 30 frames per second for smooth real-time analysis.</a:t>
            </a:r>
            <a:endParaRPr lang="en-US" sz="1750" dirty="0"/>
          </a:p>
        </p:txBody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9258" y="2870002"/>
            <a:ext cx="3651885" cy="3651885"/>
          </a:xfrm>
          <a:prstGeom prst="rect">
            <a:avLst/>
          </a:prstGeom>
        </p:spPr>
      </p:pic>
      <p:sp>
        <p:nvSpPr>
          <p:cNvPr id="11" name="Shape 7"/>
          <p:cNvSpPr/>
          <p:nvPr/>
        </p:nvSpPr>
        <p:spPr>
          <a:xfrm>
            <a:off x="8274368" y="3169682"/>
            <a:ext cx="566976" cy="566976"/>
          </a:xfrm>
          <a:prstGeom prst="roundRect">
            <a:avLst>
              <a:gd name="adj" fmla="val 1611154"/>
            </a:avLst>
          </a:prstGeom>
          <a:solidFill>
            <a:srgbClr val="3E3E3E"/>
          </a:solidFill>
          <a:ln/>
        </p:spPr>
      </p:sp>
      <p:sp>
        <p:nvSpPr>
          <p:cNvPr id="12" name="Text 8"/>
          <p:cNvSpPr/>
          <p:nvPr/>
        </p:nvSpPr>
        <p:spPr>
          <a:xfrm>
            <a:off x="8430220" y="3293626"/>
            <a:ext cx="255151" cy="318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0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2</a:t>
            </a:r>
            <a:endParaRPr lang="en-US" sz="2000" dirty="0"/>
          </a:p>
        </p:txBody>
      </p:sp>
      <p:sp>
        <p:nvSpPr>
          <p:cNvPr id="13" name="Text 9"/>
          <p:cNvSpPr/>
          <p:nvPr/>
        </p:nvSpPr>
        <p:spPr>
          <a:xfrm>
            <a:off x="9481304" y="508575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Low Latency</a:t>
            </a:r>
            <a:endParaRPr lang="en-US" sz="2200" dirty="0"/>
          </a:p>
        </p:txBody>
      </p:sp>
      <p:sp>
        <p:nvSpPr>
          <p:cNvPr id="14" name="Text 10"/>
          <p:cNvSpPr/>
          <p:nvPr/>
        </p:nvSpPr>
        <p:spPr>
          <a:xfrm>
            <a:off x="9481304" y="5576173"/>
            <a:ext cx="435530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Alerts delivered in under 100 milliseconds to ensure prompt response.</a:t>
            </a:r>
            <a:endParaRPr lang="en-US" sz="1750" dirty="0"/>
          </a:p>
        </p:txBody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9258" y="2870002"/>
            <a:ext cx="3651885" cy="3651885"/>
          </a:xfrm>
          <a:prstGeom prst="rect">
            <a:avLst/>
          </a:prstGeom>
        </p:spPr>
      </p:pic>
      <p:sp>
        <p:nvSpPr>
          <p:cNvPr id="16" name="Shape 11"/>
          <p:cNvSpPr/>
          <p:nvPr/>
        </p:nvSpPr>
        <p:spPr>
          <a:xfrm>
            <a:off x="8274368" y="5655112"/>
            <a:ext cx="566976" cy="566976"/>
          </a:xfrm>
          <a:prstGeom prst="roundRect">
            <a:avLst>
              <a:gd name="adj" fmla="val 1611154"/>
            </a:avLst>
          </a:prstGeom>
          <a:solidFill>
            <a:srgbClr val="3E3E3E"/>
          </a:solidFill>
          <a:ln/>
        </p:spPr>
      </p:sp>
      <p:sp>
        <p:nvSpPr>
          <p:cNvPr id="17" name="Text 12"/>
          <p:cNvSpPr/>
          <p:nvPr/>
        </p:nvSpPr>
        <p:spPr>
          <a:xfrm>
            <a:off x="8430220" y="5779056"/>
            <a:ext cx="255151" cy="318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0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3</a:t>
            </a:r>
            <a:endParaRPr lang="en-US" sz="2000" dirty="0"/>
          </a:p>
        </p:txBody>
      </p:sp>
      <p:sp>
        <p:nvSpPr>
          <p:cNvPr id="18" name="Text 13"/>
          <p:cNvSpPr/>
          <p:nvPr/>
        </p:nvSpPr>
        <p:spPr>
          <a:xfrm>
            <a:off x="2313861" y="508575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Robust Testing</a:t>
            </a:r>
            <a:endParaRPr lang="en-US" sz="2200" dirty="0"/>
          </a:p>
        </p:txBody>
      </p:sp>
      <p:sp>
        <p:nvSpPr>
          <p:cNvPr id="19" name="Text 14"/>
          <p:cNvSpPr/>
          <p:nvPr/>
        </p:nvSpPr>
        <p:spPr>
          <a:xfrm>
            <a:off x="793790" y="5576173"/>
            <a:ext cx="435530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Validated in diverse lighting and driving environments.</a:t>
            </a:r>
            <a:endParaRPr lang="en-US" sz="1750" dirty="0"/>
          </a:p>
        </p:txBody>
      </p:sp>
      <p:pic>
        <p:nvPicPr>
          <p:cNvPr id="2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89258" y="2870002"/>
            <a:ext cx="3651885" cy="3651885"/>
          </a:xfrm>
          <a:prstGeom prst="rect">
            <a:avLst/>
          </a:prstGeom>
        </p:spPr>
      </p:pic>
      <p:sp>
        <p:nvSpPr>
          <p:cNvPr id="21" name="Shape 15"/>
          <p:cNvSpPr/>
          <p:nvPr/>
        </p:nvSpPr>
        <p:spPr>
          <a:xfrm>
            <a:off x="5788938" y="5655112"/>
            <a:ext cx="566976" cy="566976"/>
          </a:xfrm>
          <a:prstGeom prst="roundRect">
            <a:avLst>
              <a:gd name="adj" fmla="val 1611154"/>
            </a:avLst>
          </a:prstGeom>
          <a:solidFill>
            <a:srgbClr val="3E3E3E"/>
          </a:solidFill>
          <a:ln/>
        </p:spPr>
      </p:sp>
      <p:sp>
        <p:nvSpPr>
          <p:cNvPr id="22" name="Text 16"/>
          <p:cNvSpPr/>
          <p:nvPr/>
        </p:nvSpPr>
        <p:spPr>
          <a:xfrm>
            <a:off x="5944791" y="5779056"/>
            <a:ext cx="255151" cy="318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0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4</a:t>
            </a:r>
            <a:endParaRPr lang="en-US" sz="200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DD26B77-273C-394C-8C18-AD24020F9F2A}"/>
              </a:ext>
            </a:extLst>
          </p:cNvPr>
          <p:cNvSpPr/>
          <p:nvPr/>
        </p:nvSpPr>
        <p:spPr>
          <a:xfrm>
            <a:off x="12867861" y="7407965"/>
            <a:ext cx="1643269" cy="702365"/>
          </a:xfrm>
          <a:prstGeom prst="rect">
            <a:avLst/>
          </a:prstGeom>
          <a:solidFill>
            <a:srgbClr val="1F1F1F"/>
          </a:solidFill>
          <a:ln>
            <a:solidFill>
              <a:srgbClr val="1F1F1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430060"/>
            <a:ext cx="584608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Prototype and Testing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479000"/>
            <a:ext cx="170021" cy="853321"/>
          </a:xfrm>
          <a:prstGeom prst="roundRect">
            <a:avLst>
              <a:gd name="adj" fmla="val 20012"/>
            </a:avLst>
          </a:prstGeom>
          <a:solidFill>
            <a:srgbClr val="3E3E3E"/>
          </a:solidFill>
          <a:ln/>
        </p:spPr>
      </p:sp>
      <p:sp>
        <p:nvSpPr>
          <p:cNvPr id="5" name="Text 2"/>
          <p:cNvSpPr/>
          <p:nvPr/>
        </p:nvSpPr>
        <p:spPr>
          <a:xfrm>
            <a:off x="1303973" y="24790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Deployment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303973" y="2969419"/>
            <a:ext cx="704623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Tested in vehicle with 10 diverse drivers.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133951" y="3559135"/>
            <a:ext cx="170021" cy="853321"/>
          </a:xfrm>
          <a:prstGeom prst="roundRect">
            <a:avLst>
              <a:gd name="adj" fmla="val 20012"/>
            </a:avLst>
          </a:prstGeom>
          <a:solidFill>
            <a:srgbClr val="3E3E3E"/>
          </a:solidFill>
          <a:ln/>
        </p:spPr>
      </p:sp>
      <p:sp>
        <p:nvSpPr>
          <p:cNvPr id="8" name="Text 5"/>
          <p:cNvSpPr/>
          <p:nvPr/>
        </p:nvSpPr>
        <p:spPr>
          <a:xfrm>
            <a:off x="1644134" y="355913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Data Collection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644134" y="4049554"/>
            <a:ext cx="6706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100 hours of driving data in varied scenarios gathered.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1474232" y="4639270"/>
            <a:ext cx="170021" cy="853321"/>
          </a:xfrm>
          <a:prstGeom prst="roundRect">
            <a:avLst>
              <a:gd name="adj" fmla="val 20012"/>
            </a:avLst>
          </a:prstGeom>
          <a:solidFill>
            <a:srgbClr val="3E3E3E"/>
          </a:solidFill>
          <a:ln/>
        </p:spPr>
      </p:sp>
      <p:sp>
        <p:nvSpPr>
          <p:cNvPr id="11" name="Text 8"/>
          <p:cNvSpPr/>
          <p:nvPr/>
        </p:nvSpPr>
        <p:spPr>
          <a:xfrm>
            <a:off x="1984415" y="463927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Results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984415" y="5129689"/>
            <a:ext cx="636579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85% reduction in simulated drowsy driving events recorded.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1814513" y="5719405"/>
            <a:ext cx="170021" cy="853321"/>
          </a:xfrm>
          <a:prstGeom prst="roundRect">
            <a:avLst>
              <a:gd name="adj" fmla="val 20012"/>
            </a:avLst>
          </a:prstGeom>
          <a:solidFill>
            <a:srgbClr val="3E3E3E"/>
          </a:solidFill>
          <a:ln/>
        </p:spPr>
      </p:sp>
      <p:sp>
        <p:nvSpPr>
          <p:cNvPr id="14" name="Text 11"/>
          <p:cNvSpPr/>
          <p:nvPr/>
        </p:nvSpPr>
        <p:spPr>
          <a:xfrm>
            <a:off x="2324695" y="571940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User Feedback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2324695" y="6209824"/>
            <a:ext cx="60255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Drivers reported high ease of use and acceptance.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9136" y="557213"/>
            <a:ext cx="9273897" cy="6331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9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Future Enhancements and Applications</a:t>
            </a:r>
            <a:endParaRPr lang="en-US" sz="39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136" y="1595557"/>
            <a:ext cx="1013103" cy="121574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026087" y="1798082"/>
            <a:ext cx="2532817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Vital Sign Integration</a:t>
            </a:r>
            <a:endParaRPr lang="en-US" sz="1950" dirty="0"/>
          </a:p>
        </p:txBody>
      </p:sp>
      <p:sp>
        <p:nvSpPr>
          <p:cNvPr id="5" name="Text 2"/>
          <p:cNvSpPr/>
          <p:nvPr/>
        </p:nvSpPr>
        <p:spPr>
          <a:xfrm>
            <a:off x="2026087" y="2236113"/>
            <a:ext cx="11895177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Add heart rate monitoring for better accuracy.</a:t>
            </a:r>
            <a:endParaRPr lang="en-US" sz="15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136" y="2811304"/>
            <a:ext cx="1013103" cy="1215747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2026087" y="3013829"/>
            <a:ext cx="2532817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Cloud Connectivity</a:t>
            </a:r>
            <a:endParaRPr lang="en-US" sz="1950" dirty="0"/>
          </a:p>
        </p:txBody>
      </p:sp>
      <p:sp>
        <p:nvSpPr>
          <p:cNvPr id="8" name="Text 4"/>
          <p:cNvSpPr/>
          <p:nvPr/>
        </p:nvSpPr>
        <p:spPr>
          <a:xfrm>
            <a:off x="2026087" y="3451860"/>
            <a:ext cx="11895177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Enable remote monitoring and data analytics.</a:t>
            </a:r>
            <a:endParaRPr lang="en-US" sz="15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136" y="4027051"/>
            <a:ext cx="1013103" cy="1215747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2026087" y="4229576"/>
            <a:ext cx="2574846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Autonomous Vehicles</a:t>
            </a:r>
            <a:endParaRPr lang="en-US" sz="1950" dirty="0"/>
          </a:p>
        </p:txBody>
      </p:sp>
      <p:sp>
        <p:nvSpPr>
          <p:cNvPr id="11" name="Text 6"/>
          <p:cNvSpPr/>
          <p:nvPr/>
        </p:nvSpPr>
        <p:spPr>
          <a:xfrm>
            <a:off x="2026087" y="4667607"/>
            <a:ext cx="11895177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Adapt system for self-driving and ADAS technologies.</a:t>
            </a:r>
            <a:endParaRPr lang="en-US" sz="15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9136" y="5242798"/>
            <a:ext cx="1013103" cy="1215747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2026087" y="5445323"/>
            <a:ext cx="2532817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Personalized Profiles</a:t>
            </a:r>
            <a:endParaRPr lang="en-US" sz="1950" dirty="0"/>
          </a:p>
        </p:txBody>
      </p:sp>
      <p:sp>
        <p:nvSpPr>
          <p:cNvPr id="14" name="Text 8"/>
          <p:cNvSpPr/>
          <p:nvPr/>
        </p:nvSpPr>
        <p:spPr>
          <a:xfrm>
            <a:off x="2026087" y="5883354"/>
            <a:ext cx="11895177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Customize drowsiness detection per driver’s behavior.</a:t>
            </a:r>
            <a:endParaRPr lang="en-US" sz="155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9136" y="6458545"/>
            <a:ext cx="1013103" cy="1215747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2026087" y="6661071"/>
            <a:ext cx="2532817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Fleet Management</a:t>
            </a:r>
            <a:endParaRPr lang="en-US" sz="1950" dirty="0"/>
          </a:p>
        </p:txBody>
      </p:sp>
      <p:sp>
        <p:nvSpPr>
          <p:cNvPr id="17" name="Text 10"/>
          <p:cNvSpPr/>
          <p:nvPr/>
        </p:nvSpPr>
        <p:spPr>
          <a:xfrm>
            <a:off x="2026087" y="7099102"/>
            <a:ext cx="11895177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Integrate with trucking companies’ management systems.</a:t>
            </a:r>
            <a:endParaRPr lang="en-US" sz="155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08171C4-3746-F8EE-39B8-AD3CE1631094}"/>
              </a:ext>
            </a:extLst>
          </p:cNvPr>
          <p:cNvSpPr/>
          <p:nvPr/>
        </p:nvSpPr>
        <p:spPr>
          <a:xfrm>
            <a:off x="12867861" y="7407965"/>
            <a:ext cx="1643269" cy="702365"/>
          </a:xfrm>
          <a:prstGeom prst="rect">
            <a:avLst/>
          </a:prstGeom>
          <a:solidFill>
            <a:srgbClr val="1F1F1F"/>
          </a:solidFill>
          <a:ln>
            <a:solidFill>
              <a:srgbClr val="1F1F1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535</Words>
  <Application>Microsoft Office PowerPoint</Application>
  <PresentationFormat>Custom</PresentationFormat>
  <Paragraphs>109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Open Sans Bold</vt:lpstr>
      <vt:lpstr>Instrument Sans Medium</vt:lpstr>
      <vt:lpstr>Open Sans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Swastik Srivastava</cp:lastModifiedBy>
  <cp:revision>2</cp:revision>
  <dcterms:created xsi:type="dcterms:W3CDTF">2025-05-09T13:14:04Z</dcterms:created>
  <dcterms:modified xsi:type="dcterms:W3CDTF">2025-05-09T13:21:56Z</dcterms:modified>
</cp:coreProperties>
</file>